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E138856-1BDE-4FC7-A080-2EAE356DDF06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8"/>
    <a:srgbClr val="EE86A7"/>
    <a:srgbClr val="E95377"/>
    <a:srgbClr val="1A67B2"/>
    <a:srgbClr val="E40077"/>
    <a:srgbClr val="5A2E00"/>
    <a:srgbClr val="8D8672"/>
    <a:srgbClr val="875D1E"/>
    <a:srgbClr val="009835"/>
    <a:srgbClr val="9F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 autoAdjust="0"/>
    <p:restoredTop sz="94660"/>
  </p:normalViewPr>
  <p:slideViewPr>
    <p:cSldViewPr snapToGrid="0">
      <p:cViewPr>
        <p:scale>
          <a:sx n="142" d="100"/>
          <a:sy n="142" d="100"/>
        </p:scale>
        <p:origin x="-96" y="-596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6" rIns="91453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53" tIns="45726" rIns="91453" bIns="45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9359794"/>
            <a:ext cx="7781924" cy="15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76"/>
            <a:ext cx="7781925" cy="65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3" y="6636651"/>
            <a:ext cx="3546515" cy="12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295" y="251512"/>
            <a:ext cx="33230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NPO</a:t>
            </a:r>
            <a:r>
              <a:rPr lang="ja-JP" altLang="en-US" sz="23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法人元気な仲間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295" y="6831897"/>
            <a:ext cx="3366120" cy="83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高島市内で受講できます</a:t>
            </a:r>
            <a:r>
              <a:rPr kumimoji="1" lang="en-US" altLang="ja-JP" sz="1800" b="1" i="1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1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時間や交通費の節約につながります。</a:t>
            </a:r>
            <a:endParaRPr kumimoji="1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1257"/>
            <a:ext cx="7781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00" y="2733101"/>
            <a:ext cx="2284258" cy="326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3">
            <a:extLst>
              <a:ext uri="{FF2B5EF4-FFF2-40B4-BE49-F238E27FC236}">
                <a16:creationId xmlns:a16="http://schemas.microsoft.com/office/drawing/2014/main" id="{DC8B34A1-F123-4050-AAE9-C9D9DB1337DD}"/>
              </a:ext>
            </a:extLst>
          </p:cNvPr>
          <p:cNvSpPr txBox="1"/>
          <p:nvPr/>
        </p:nvSpPr>
        <p:spPr>
          <a:xfrm>
            <a:off x="5097388" y="325195"/>
            <a:ext cx="373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6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滋賀県指令医福</a:t>
            </a:r>
            <a:r>
              <a:rPr lang="ja-JP" altLang="en-US" sz="16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1747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号</a:t>
            </a:r>
            <a:endParaRPr lang="ja-JP" altLang="ja-JP" sz="16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8">
            <a:extLst>
              <a:ext uri="{FF2B5EF4-FFF2-40B4-BE49-F238E27FC236}">
                <a16:creationId xmlns:a16="http://schemas.microsoft.com/office/drawing/2014/main" id="{AD2F9C99-02AF-447A-B937-4FCDACB44EC4}"/>
              </a:ext>
            </a:extLst>
          </p:cNvPr>
          <p:cNvSpPr txBox="1"/>
          <p:nvPr/>
        </p:nvSpPr>
        <p:spPr>
          <a:xfrm>
            <a:off x="406591" y="2523726"/>
            <a:ext cx="6765279" cy="1174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000"/>
              </a:lnSpc>
            </a:pP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受講期間 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202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AR P丸ゴシック体E" panose="020F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200" kern="100" dirty="0">
                <a:solidFill>
                  <a:schemeClr val="bg1"/>
                </a:solidFill>
                <a:effectLst/>
                <a:latin typeface="AR P丸ゴシック体E" panose="020F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日（月）～</a:t>
            </a:r>
            <a:r>
              <a:rPr lang="en-US" sz="2200" kern="100" dirty="0">
                <a:solidFill>
                  <a:schemeClr val="bg1"/>
                </a:solidFill>
                <a:effectLst/>
                <a:latin typeface="AR P丸ゴシック体E" panose="020F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200" kern="100" dirty="0">
                <a:solidFill>
                  <a:schemeClr val="bg1"/>
                </a:solidFill>
                <a:effectLst/>
                <a:latin typeface="AR P丸ゴシック体E" panose="020F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日（月）</a:t>
            </a:r>
            <a:endParaRPr lang="en-US" altLang="ja-JP" sz="1050" kern="100" dirty="0">
              <a:solidFill>
                <a:schemeClr val="bg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 毎</a:t>
            </a:r>
            <a:r>
              <a:rPr 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週月曜日（全</a:t>
            </a:r>
            <a:r>
              <a:rPr lang="en-US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回</a:t>
            </a:r>
            <a:r>
              <a:rPr lang="en-US" alt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9/20</a:t>
            </a:r>
            <a:r>
              <a:rPr lang="ja-JP" altLang="en-US" sz="1200" kern="100" dirty="0">
                <a:solidFill>
                  <a:schemeClr val="bg1"/>
                </a:solidFill>
                <a:ea typeface="AR P丸ゴシック体E" panose="020F0900000000000000" pitchFamily="50" charset="-128"/>
                <a:cs typeface="Times New Roman" panose="02020603050405020304" pitchFamily="18" charset="0"/>
              </a:rPr>
              <a:t>は休み</a:t>
            </a:r>
            <a:r>
              <a:rPr 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4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17:00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AR P丸ゴシック体E" panose="020F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通学</a:t>
            </a:r>
            <a:r>
              <a:rPr lang="en-US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93.5</a:t>
            </a:r>
            <a:r>
              <a:rPr lang="ja-JP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時間　通信</a:t>
            </a:r>
            <a:r>
              <a:rPr lang="en-US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36.5</a:t>
            </a:r>
            <a:r>
              <a:rPr lang="ja-JP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時間</a:t>
            </a:r>
            <a:r>
              <a:rPr lang="en-US" sz="12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)</a:t>
            </a:r>
            <a:r>
              <a:rPr lang="en-US" sz="1050" kern="100" dirty="0">
                <a:solidFill>
                  <a:schemeClr val="bg1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sz="1050" kern="100" dirty="0">
              <a:solidFill>
                <a:schemeClr val="bg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研修会場 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600" kern="100" dirty="0">
                <a:solidFill>
                  <a:schemeClr val="bg1"/>
                </a:solidFill>
                <a:effectLst/>
                <a:ea typeface="AR P丸ゴシック体E" panose="020F0900000000000000" pitchFamily="50" charset="-128"/>
                <a:cs typeface="Times New Roman" panose="02020603050405020304" pitchFamily="18" charset="0"/>
              </a:rPr>
              <a:t> 高島市働く女性の家（ゆめぱれっと高島）</a:t>
            </a:r>
            <a:endParaRPr lang="ja-JP" sz="1050" kern="100" dirty="0">
              <a:solidFill>
                <a:schemeClr val="bg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62FD3F72-5479-4E1B-BCA2-A64170EEB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31271"/>
              </p:ext>
            </p:extLst>
          </p:nvPr>
        </p:nvGraphicFramePr>
        <p:xfrm>
          <a:off x="603705" y="684780"/>
          <a:ext cx="6046489" cy="217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SPOP文字作成ﾂｰﾙ" r:id="rId7" imgW="3600000" imgH="1296000" progId="JS.GraphicText.1">
                  <p:embed/>
                </p:oleObj>
              </mc:Choice>
              <mc:Fallback>
                <p:oleObj name="JSPOP文字作成ﾂｰﾙ" r:id="rId7" imgW="3600000" imgH="1296000" progId="JS.GraphicTex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705" y="684780"/>
                        <a:ext cx="6046489" cy="217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C6AE2524-A89D-4492-8E84-4467703DA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73" y="3810122"/>
            <a:ext cx="5087100" cy="176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52400" algn="just"/>
            <a:r>
              <a:rPr lang="ja-JP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高島市の高齢化率は県内で最も高く、</a:t>
            </a:r>
            <a:r>
              <a:rPr lang="en-US" altLang="ja-JP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36.6</a:t>
            </a:r>
            <a:r>
              <a:rPr lang="ja-JP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％、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3</a:t>
            </a:r>
            <a:r>
              <a:rPr lang="ja-JP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人にひとりが高齢者です。今後も介護が必要な高齢者がますます増えていくと予想されます。高齢化の急速な進行に伴い福祉・介護分野に於いてはますます人材が求められています。</a:t>
            </a:r>
            <a:endParaRPr lang="ja-JP" sz="14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　ＮＰＯ法人 元気な仲間主催の【介護職員初任者研修】は、遠方に行かなくても高島市内で受講することができます。</a:t>
            </a:r>
            <a:endParaRPr lang="ja-JP" sz="14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52400" algn="just"/>
            <a:r>
              <a:rPr lang="ja-JP" sz="14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福祉の職場で働こうと思っている方、ぜひご受講ください。</a:t>
            </a:r>
            <a:endParaRPr lang="ja-JP" sz="14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　</a:t>
            </a:r>
            <a:endParaRPr lang="ja-JP" sz="105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">
            <a:extLst>
              <a:ext uri="{FF2B5EF4-FFF2-40B4-BE49-F238E27FC236}">
                <a16:creationId xmlns:a16="http://schemas.microsoft.com/office/drawing/2014/main" id="{2A59A7FA-EA5D-4ED2-BD60-6BEDA08FB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31" y="9442516"/>
            <a:ext cx="4125904" cy="14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defTabSz="914400"/>
            <a:r>
              <a:rPr lang="ja-JP" altLang="en-US" sz="12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問合せ・お申込み</a:t>
            </a:r>
            <a:endParaRPr lang="ja-JP" altLang="en-US" sz="12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defTabSz="914400"/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主催：特定非営利活動法人元気な仲間</a:t>
            </a:r>
            <a:endParaRPr lang="en-US" altLang="ja-JP" sz="1400" kern="100" dirty="0">
              <a:solidFill>
                <a:schemeClr val="bg1"/>
              </a:solidFill>
              <a:latin typeface="Century" panose="02040604050505020304" pitchFamily="18" charset="0"/>
              <a:ea typeface="ＤＦ平成ゴシック体W5" panose="020B0509000000000000" pitchFamily="49" charset="-128"/>
              <a:cs typeface="Arial Unicode MS"/>
            </a:endParaRPr>
          </a:p>
          <a:p>
            <a:pPr algn="just" defTabSz="914400"/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会場：高島市働く女性の家（ゆめぱれっと高島）</a:t>
            </a:r>
            <a:endParaRPr lang="en-US" altLang="ja-JP" sz="1400" kern="100" dirty="0">
              <a:solidFill>
                <a:schemeClr val="bg1"/>
              </a:solidFill>
              <a:latin typeface="Century" panose="02040604050505020304" pitchFamily="18" charset="0"/>
              <a:ea typeface="ＤＦ平成ゴシック体W5" panose="020B0509000000000000" pitchFamily="49" charset="-128"/>
              <a:cs typeface="Arial Unicode MS"/>
            </a:endParaRPr>
          </a:p>
          <a:p>
            <a:pPr algn="just" defTabSz="914400"/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住所：滋賀県高島市今津町今津</a:t>
            </a:r>
            <a:r>
              <a:rPr 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1640</a:t>
            </a:r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番地</a:t>
            </a:r>
            <a:endParaRPr lang="en-US" altLang="ja-JP" sz="1400" kern="100" dirty="0">
              <a:solidFill>
                <a:schemeClr val="bg1"/>
              </a:solidFill>
              <a:latin typeface="Century" panose="02040604050505020304" pitchFamily="18" charset="0"/>
              <a:ea typeface="ＤＦ平成ゴシック体W5" panose="020B0509000000000000" pitchFamily="49" charset="-128"/>
              <a:cs typeface="Arial Unicode MS"/>
            </a:endParaRPr>
          </a:p>
          <a:p>
            <a:pPr algn="just" defTabSz="914400"/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電話</a:t>
            </a:r>
            <a:r>
              <a:rPr lang="en-US" altLang="ja-JP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/</a:t>
            </a:r>
            <a:r>
              <a:rPr 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FAX </a:t>
            </a:r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：</a:t>
            </a:r>
            <a:r>
              <a:rPr 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 0740-22-5775</a:t>
            </a:r>
            <a:endParaRPr lang="ja-JP" altLang="en-US" sz="14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0">
            <a:extLst>
              <a:ext uri="{FF2B5EF4-FFF2-40B4-BE49-F238E27FC236}">
                <a16:creationId xmlns:a16="http://schemas.microsoft.com/office/drawing/2014/main" id="{59538A23-2239-4A64-8F8E-BF96960244E1}"/>
              </a:ext>
            </a:extLst>
          </p:cNvPr>
          <p:cNvSpPr txBox="1"/>
          <p:nvPr/>
        </p:nvSpPr>
        <p:spPr>
          <a:xfrm>
            <a:off x="3316687" y="10343140"/>
            <a:ext cx="4381141" cy="24205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/>
            <a:r>
              <a:rPr kumimoji="0" lang="ja-JP" altLang="en-US" sz="1050" b="1" kern="100" dirty="0">
                <a:solidFill>
                  <a:schemeClr val="bg1"/>
                </a:solidFill>
                <a:latin typeface="Century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ホームページもご覧ください。　</a:t>
            </a:r>
            <a:r>
              <a:rPr kumimoji="0" lang="en-US" sz="1050" b="1" kern="100" dirty="0">
                <a:solidFill>
                  <a:schemeClr val="bg1"/>
                </a:solidFill>
                <a:latin typeface="Century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http://npo-genki.com/home/josei/</a:t>
            </a:r>
            <a:endParaRPr kumimoji="0" lang="ja-JP" altLang="en-US" sz="1050" kern="100" dirty="0">
              <a:solidFill>
                <a:schemeClr val="bg1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B274F1B-889D-4FA1-AAED-92A0644D23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69" y="9680176"/>
            <a:ext cx="580059" cy="549892"/>
          </a:xfrm>
          <a:prstGeom prst="rect">
            <a:avLst/>
          </a:prstGeom>
        </p:spPr>
      </p:pic>
      <p:pic>
        <p:nvPicPr>
          <p:cNvPr id="55" name="Picture 7">
            <a:extLst>
              <a:ext uri="{FF2B5EF4-FFF2-40B4-BE49-F238E27FC236}">
                <a16:creationId xmlns:a16="http://schemas.microsoft.com/office/drawing/2014/main" id="{3B935600-9E8B-4794-8A87-EE762323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3" y="7972263"/>
            <a:ext cx="3546515" cy="12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A6432442-4491-4554-991A-B1DDCEE4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46" y="6657574"/>
            <a:ext cx="3546515" cy="12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56E19229-CAAF-4B96-8AB1-7C9500DC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48" y="7972263"/>
            <a:ext cx="3546515" cy="12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4768DEE-2345-4392-B808-F3E34591CAEE}"/>
              </a:ext>
            </a:extLst>
          </p:cNvPr>
          <p:cNvSpPr txBox="1"/>
          <p:nvPr/>
        </p:nvSpPr>
        <p:spPr>
          <a:xfrm>
            <a:off x="4180866" y="6758008"/>
            <a:ext cx="3186877" cy="10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受講料が安い</a:t>
            </a:r>
            <a:r>
              <a:rPr kumimoji="1" lang="en-US" altLang="ja-JP" sz="1800" b="1" i="1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高島での介護人材の育成を目的と</a:t>
            </a:r>
            <a:endParaRPr kumimoji="1" lang="en-US" altLang="ja-JP" sz="14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しています。助成金を申請すれば、</a:t>
            </a:r>
            <a:endParaRPr kumimoji="1" lang="en-US" altLang="ja-JP" sz="14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実質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22,000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円で受講できます。</a:t>
            </a:r>
            <a:r>
              <a:rPr kumimoji="1" lang="en-US" altLang="ja-JP" sz="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条件あり</a:t>
            </a:r>
            <a:r>
              <a:rPr kumimoji="1" lang="en-US" altLang="ja-JP" sz="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)</a:t>
            </a:r>
            <a:endParaRPr kumimoji="1" lang="ja-JP" altLang="en-US" sz="8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FAA4666D-42E4-4C51-9FA9-36B527F938C0}"/>
              </a:ext>
            </a:extLst>
          </p:cNvPr>
          <p:cNvSpPr txBox="1"/>
          <p:nvPr/>
        </p:nvSpPr>
        <p:spPr>
          <a:xfrm>
            <a:off x="466217" y="8079944"/>
            <a:ext cx="3323013" cy="10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000"/>
              </a:lnSpc>
              <a:defRPr/>
            </a:pPr>
            <a:r>
              <a:rPr lang="ja-JP" altLang="en-US" sz="1800" b="1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高島市内に求人が</a:t>
            </a:r>
            <a:endParaRPr lang="en-US" altLang="ja-JP" sz="1800" b="1" kern="100" dirty="0">
              <a:solidFill>
                <a:schemeClr val="bg1"/>
              </a:solidFill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ja-JP" altLang="en-US" sz="1800" b="1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たくさんあります</a:t>
            </a:r>
            <a:r>
              <a:rPr lang="en-US" altLang="ja-JP" sz="1800" b="1" i="1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!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すぐに就職できる可能性が高いです。</a:t>
            </a:r>
            <a:endParaRPr lang="ja-JP" altLang="en-US" sz="14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3CC743F-F1B8-41BF-89FF-879994D1B21B}"/>
              </a:ext>
            </a:extLst>
          </p:cNvPr>
          <p:cNvSpPr txBox="1"/>
          <p:nvPr/>
        </p:nvSpPr>
        <p:spPr>
          <a:xfrm>
            <a:off x="4180866" y="8103341"/>
            <a:ext cx="3271401" cy="10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自分のスキルアップ</a:t>
            </a:r>
            <a:r>
              <a:rPr kumimoji="1" lang="en-US" altLang="ja-JP" sz="1800" b="1" i="1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将来、大切なご家族を介護する際や、ご自身が介護される側になった</a:t>
            </a:r>
            <a:r>
              <a:rPr lang="ja-JP" altLang="en-US" sz="1400" kern="100" dirty="0">
                <a:solidFill>
                  <a:schemeClr val="bg1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時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にも役立ちます。</a:t>
            </a:r>
            <a:endParaRPr kumimoji="1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2E43BE-FCEF-42E3-AF53-F40206BDF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458" y="5973530"/>
            <a:ext cx="3725774" cy="13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91F5C7B-1113-4F49-A0FA-9569FF68D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90" y="-143940"/>
            <a:ext cx="7980766" cy="111955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860C7F-42C2-4ED7-93E5-AA66A6127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11823" r="13149" b="12336"/>
          <a:stretch/>
        </p:blipFill>
        <p:spPr>
          <a:xfrm>
            <a:off x="6298211" y="2515"/>
            <a:ext cx="1411090" cy="1501544"/>
          </a:xfrm>
          <a:prstGeom prst="rect">
            <a:avLst/>
          </a:prstGeom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98C482A-B129-45F8-AE94-E2C4AEC41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04295"/>
              </p:ext>
            </p:extLst>
          </p:nvPr>
        </p:nvGraphicFramePr>
        <p:xfrm>
          <a:off x="1030765" y="490304"/>
          <a:ext cx="5526657" cy="2347627"/>
        </p:xfrm>
        <a:graphic>
          <a:graphicData uri="http://schemas.openxmlformats.org/drawingml/2006/table">
            <a:tbl>
              <a:tblPr firstRow="1" firstCol="1" bandRow="1"/>
              <a:tblGrid>
                <a:gridCol w="1094109">
                  <a:extLst>
                    <a:ext uri="{9D8B030D-6E8A-4147-A177-3AD203B41FA5}">
                      <a16:colId xmlns:a16="http://schemas.microsoft.com/office/drawing/2014/main" val="3812919175"/>
                    </a:ext>
                  </a:extLst>
                </a:gridCol>
                <a:gridCol w="4432548">
                  <a:extLst>
                    <a:ext uri="{9D8B030D-6E8A-4147-A177-3AD203B41FA5}">
                      <a16:colId xmlns:a16="http://schemas.microsoft.com/office/drawing/2014/main" val="2412289791"/>
                    </a:ext>
                  </a:extLst>
                </a:gridCol>
              </a:tblGrid>
              <a:tr h="162756"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受 講 料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ＤＦ平成ゴシック体W5" panose="020B0509000000000000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65,000</a:t>
                      </a:r>
                      <a:r>
                        <a:rPr lang="ja-JP" sz="105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（テキスト代・消費税込み）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6515"/>
                  </a:ext>
                </a:extLst>
              </a:tr>
              <a:tr h="162756"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募 集 人 数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1050" kern="100">
                          <a:effectLst/>
                          <a:latin typeface="ＤＦ平成ゴシック体W5" panose="020B0509000000000000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人（定員になり次第締め切ります。）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76728"/>
                  </a:ext>
                </a:extLst>
              </a:tr>
              <a:tr h="557316"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受 講 対 象 者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ja-JP" sz="1050" kern="100" spc="20" baseline="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訪問介護事業所もしくは在宅・施設を問わず、介護の仕事に従事すること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を希望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さ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れる方で、研修のすべてを受講する意欲の</a:t>
                      </a:r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ある方</a:t>
                      </a:r>
                      <a:r>
                        <a:rPr lang="ja-JP" altLang="en-US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であればどな</a:t>
                      </a:r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た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でも受講できます。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02727"/>
                  </a:ext>
                </a:extLst>
              </a:tr>
              <a:tr h="1464799"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高島市助成事業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887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777514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166271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555029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943786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332543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721300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110057" algn="l" defTabSz="777514" rtl="0" eaLnBrk="1" latinLnBrk="0" hangingPunct="1">
                        <a:defRPr kumimoji="1" sz="1531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本講座は『介護職員初任者研修助成事業』対象講座です。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介護職員初任者研修を受講し、その後初めて市内の介護サービス事業所・障害福祉サービス事業所に介護職として正規雇用され、３ヶ月以上就労する方に対し、研修受講料（テキスト代含む）の一部を助成します。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助成額：受講料の</a:t>
                      </a:r>
                      <a:r>
                        <a:rPr lang="en-US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分の</a:t>
                      </a:r>
                      <a:r>
                        <a:rPr lang="en-US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（上限</a:t>
                      </a:r>
                      <a:r>
                        <a:rPr lang="en-US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43,000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円）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詳細は高島市助成事業の</a:t>
                      </a:r>
                      <a:r>
                        <a:rPr lang="en-US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HP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ＤＦ平成ゴシック体W5" panose="020B0509000000000000" pitchFamily="49" charset="-128"/>
                          <a:cs typeface="Times New Roman" panose="02020603050405020304" pitchFamily="18" charset="0"/>
                        </a:rPr>
                        <a:t>をご覧ください。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a:t>↓</a:t>
                      </a:r>
                      <a:endParaRPr lang="en-US" alt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  <a:p>
                      <a:pPr algn="just"/>
                      <a:r>
                        <a:rPr lang="en-US" alt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http://www.city.takashima.lg.jp/www/contents/1534402411563/index.html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36652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6AB7F4C6-BF8D-48F3-9304-90A354AED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8770061"/>
            <a:ext cx="1496595" cy="1465197"/>
          </a:xfrm>
          <a:prstGeom prst="rect">
            <a:avLst/>
          </a:prstGeom>
        </p:spPr>
      </p:pic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06881978-119F-45DB-A8FB-70F57BFC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5" y="3114632"/>
            <a:ext cx="5451846" cy="10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28600" defTabSz="914400"/>
            <a:r>
              <a:rPr lang="ja-JP" altLang="en-US" sz="11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研修日程（全</a:t>
            </a:r>
            <a:r>
              <a:rPr lang="en-US" sz="11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14</a:t>
            </a:r>
            <a:r>
              <a:rPr lang="ja-JP" altLang="en-US" sz="11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回）</a:t>
            </a:r>
            <a:endParaRPr lang="ja-JP" altLang="en-US" sz="1100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1100" kern="100" dirty="0">
                <a:solidFill>
                  <a:prstClr val="black"/>
                </a:solidFill>
                <a:latin typeface="ＤＦ平成ゴシック体W5" panose="020B0509000000000000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6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9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13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9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27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</a:t>
            </a:r>
            <a:endParaRPr lang="ja-JP" altLang="en-US" sz="1100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1100" kern="100" dirty="0">
                <a:solidFill>
                  <a:prstClr val="black"/>
                </a:solidFill>
                <a:latin typeface="ＤＦ平成ゴシック体W5" panose="020B0509000000000000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4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10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10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18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10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25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</a:t>
            </a:r>
            <a:endParaRPr lang="ja-JP" altLang="en-US" sz="1100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1100" kern="100" dirty="0">
                <a:solidFill>
                  <a:prstClr val="black"/>
                </a:solidFill>
                <a:latin typeface="ＤＦ平成ゴシック体W5" panose="020B0509000000000000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8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15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日～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28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日の内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施設実習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11</a:t>
            </a:r>
            <a:r>
              <a:rPr lang="ja-JP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29</a:t>
            </a:r>
            <a:r>
              <a:rPr lang="ja-JP" altLang="ja-JP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</a:t>
            </a:r>
            <a:endParaRPr lang="ja-JP" altLang="en-US" sz="1100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1100" kern="100" dirty="0">
                <a:solidFill>
                  <a:prstClr val="black"/>
                </a:solidFill>
                <a:latin typeface="ＤＦ平成ゴシック体W5" panose="020B0509000000000000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6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12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13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</a:t>
            </a:r>
            <a:r>
              <a:rPr lang="ja-JP" altLang="en-US" sz="1100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ED2F9099-200C-47E6-ACB5-D9A082524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86" y="4281429"/>
            <a:ext cx="7603558" cy="202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762635" algn="ctr" defTabSz="914400">
              <a:lnSpc>
                <a:spcPts val="2100"/>
              </a:lnSpc>
            </a:pPr>
            <a:r>
              <a:rPr lang="ja-JP" altLang="en-US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お申し込みは申込書に</a:t>
            </a:r>
            <a:r>
              <a:rPr lang="ja-JP" altLang="en-US" sz="1600" b="1" u="sng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すべて</a:t>
            </a:r>
            <a:r>
              <a:rPr lang="ja-JP" altLang="en-US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ご記入の上</a:t>
            </a:r>
            <a:endParaRPr lang="en-US" altLang="ja-JP" sz="1600" b="1" kern="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762635" algn="ctr" defTabSz="914400">
              <a:lnSpc>
                <a:spcPts val="2100"/>
              </a:lnSpc>
            </a:pPr>
            <a:r>
              <a:rPr lang="en-US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</a:t>
            </a:r>
            <a:r>
              <a:rPr lang="en-US" altLang="ja-JP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か</a:t>
            </a:r>
            <a:r>
              <a:rPr lang="en-US" altLang="ja-JP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e-mail</a:t>
            </a:r>
            <a:r>
              <a:rPr lang="ja-JP" altLang="en-US" sz="160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、または働く女性の家までご持参ください。</a:t>
            </a:r>
            <a:endParaRPr lang="en-US" altLang="ja-JP" sz="1600" b="1" kern="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762635" defTabSz="914400">
              <a:lnSpc>
                <a:spcPts val="2800"/>
              </a:lnSpc>
            </a:pPr>
            <a:r>
              <a:rPr lang="en-US" altLang="ja-JP" sz="105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                   TEL/FAX</a:t>
            </a:r>
            <a:r>
              <a:rPr lang="ja-JP" altLang="en-US" sz="1050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sz="20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0740-22-5775</a:t>
            </a:r>
          </a:p>
          <a:p>
            <a:pPr indent="762635" defTabSz="914400">
              <a:lnSpc>
                <a:spcPts val="2800"/>
              </a:lnSpc>
            </a:pPr>
            <a:r>
              <a:rPr lang="ja-JP" altLang="en-US" sz="20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　　　　　申し込み受付開始日　</a:t>
            </a:r>
            <a:r>
              <a:rPr lang="en-US" altLang="ja-JP" sz="20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8</a:t>
            </a:r>
            <a:r>
              <a:rPr lang="ja-JP" altLang="en-US" sz="20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20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20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日～</a:t>
            </a:r>
            <a:endParaRPr lang="en-US" sz="2000" b="1" kern="100" dirty="0">
              <a:solidFill>
                <a:prstClr val="black"/>
              </a:solidFill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  <a:p>
            <a:pPr indent="762635" defTabSz="914400">
              <a:lnSpc>
                <a:spcPts val="2800"/>
              </a:lnSpc>
            </a:pPr>
            <a:endParaRPr lang="ja-JP" altLang="en-US" sz="2000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 defTabSz="914400">
              <a:lnSpc>
                <a:spcPts val="2800"/>
              </a:lnSpc>
            </a:pPr>
            <a:r>
              <a:rPr lang="en-US" altLang="ja-JP" sz="24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24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介護職員初任者研修　申込書</a:t>
            </a:r>
            <a:r>
              <a:rPr lang="en-US" altLang="ja-JP" sz="2400" b="1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】</a:t>
            </a:r>
            <a:r>
              <a:rPr lang="en-US" altLang="ja-JP" sz="24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 </a:t>
            </a:r>
          </a:p>
          <a:p>
            <a:pPr algn="ctr" defTabSz="914400">
              <a:lnSpc>
                <a:spcPts val="28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　　　　　　　　　　　　　　　　　　　</a:t>
            </a:r>
            <a:endParaRPr lang="ja-JP" altLang="en-US" sz="1050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2917BBD-4092-4EE6-9B05-AC3D4EA12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1069"/>
              </p:ext>
            </p:extLst>
          </p:nvPr>
        </p:nvGraphicFramePr>
        <p:xfrm>
          <a:off x="651931" y="6427730"/>
          <a:ext cx="6035040" cy="2553597"/>
        </p:xfrm>
        <a:graphic>
          <a:graphicData uri="http://schemas.openxmlformats.org/drawingml/2006/table">
            <a:tbl>
              <a:tblPr firstRow="1" firstCol="1" bandRow="1"/>
              <a:tblGrid>
                <a:gridCol w="1244003">
                  <a:extLst>
                    <a:ext uri="{9D8B030D-6E8A-4147-A177-3AD203B41FA5}">
                      <a16:colId xmlns:a16="http://schemas.microsoft.com/office/drawing/2014/main" val="3340709213"/>
                    </a:ext>
                  </a:extLst>
                </a:gridCol>
                <a:gridCol w="1899574">
                  <a:extLst>
                    <a:ext uri="{9D8B030D-6E8A-4147-A177-3AD203B41FA5}">
                      <a16:colId xmlns:a16="http://schemas.microsoft.com/office/drawing/2014/main" val="2081838492"/>
                    </a:ext>
                  </a:extLst>
                </a:gridCol>
                <a:gridCol w="425513">
                  <a:extLst>
                    <a:ext uri="{9D8B030D-6E8A-4147-A177-3AD203B41FA5}">
                      <a16:colId xmlns:a16="http://schemas.microsoft.com/office/drawing/2014/main" val="3115700440"/>
                    </a:ext>
                  </a:extLst>
                </a:gridCol>
                <a:gridCol w="516048">
                  <a:extLst>
                    <a:ext uri="{9D8B030D-6E8A-4147-A177-3AD203B41FA5}">
                      <a16:colId xmlns:a16="http://schemas.microsoft.com/office/drawing/2014/main" val="3011788713"/>
                    </a:ext>
                  </a:extLst>
                </a:gridCol>
                <a:gridCol w="108641">
                  <a:extLst>
                    <a:ext uri="{9D8B030D-6E8A-4147-A177-3AD203B41FA5}">
                      <a16:colId xmlns:a16="http://schemas.microsoft.com/office/drawing/2014/main" val="1767624631"/>
                    </a:ext>
                  </a:extLst>
                </a:gridCol>
                <a:gridCol w="1841261">
                  <a:extLst>
                    <a:ext uri="{9D8B030D-6E8A-4147-A177-3AD203B41FA5}">
                      <a16:colId xmlns:a16="http://schemas.microsoft.com/office/drawing/2014/main" val="10632415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ja-JP" sz="11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ふりがな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お名前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4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介護職の</a:t>
                      </a:r>
                      <a:endParaRPr lang="en-US" altLang="ja-JP" sz="14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メイリオ" panose="020B0604030504040204" pitchFamily="50" charset="-128"/>
                        <a:cs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lang="ja-JP" altLang="en-US" sz="14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経験</a:t>
                      </a:r>
                      <a:endParaRPr kumimoji="1" lang="ja-JP" altLang="en-US" sz="1400" dirty="0"/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　なし</a:t>
                      </a:r>
                      <a:r>
                        <a:rPr 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 ・ </a:t>
                      </a:r>
                      <a:r>
                        <a:rPr lang="ja-JP" altLang="en-US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あり</a:t>
                      </a:r>
                      <a:r>
                        <a:rPr lang="en-US" alt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　　ヶ月</a:t>
                      </a:r>
                      <a:r>
                        <a:rPr lang="en-US" alt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200" dirty="0"/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878748"/>
                  </a:ext>
                </a:extLst>
              </a:tr>
              <a:tr h="874657">
                <a:tc>
                  <a:txBody>
                    <a:bodyPr/>
                    <a:lstStyle/>
                    <a:p>
                      <a:pPr algn="ctr"/>
                      <a:r>
                        <a:rPr lang="ja-JP" sz="16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ご住所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〒</a:t>
                      </a:r>
                      <a:endParaRPr lang="ja-JP" alt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ja-JP" sz="1050" kern="100" dirty="0"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098932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生年月日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ja-JP" altLang="en-US" sz="9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　　　　</a:t>
                      </a:r>
                      <a:r>
                        <a:rPr lang="ja-JP" sz="9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　　</a:t>
                      </a: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年　　月　　日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電話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kumimoji="1" lang="ja-JP" altLang="en-US" dirty="0"/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99524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メール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アドレス</a:t>
                      </a:r>
                      <a:r>
                        <a:rPr lang="en-US" alt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必須</a:t>
                      </a:r>
                      <a:r>
                        <a:rPr lang="en-US" altLang="ja-JP" sz="12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 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4675879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546CBF-578C-42D6-BED5-28FF382E9273}"/>
              </a:ext>
            </a:extLst>
          </p:cNvPr>
          <p:cNvSpPr txBox="1"/>
          <p:nvPr/>
        </p:nvSpPr>
        <p:spPr>
          <a:xfrm>
            <a:off x="1848932" y="7887270"/>
            <a:ext cx="751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西暦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74FB6545-D60B-4332-BA48-58CA29EC9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52" y="9283890"/>
            <a:ext cx="4125904" cy="14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defTabSz="914400"/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問合せ・お申込み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defTabSz="914400"/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主催：特定非営利活動法人元気な仲間</a:t>
            </a:r>
            <a:endParaRPr lang="en-US" altLang="ja-JP" sz="1400" kern="100" dirty="0">
              <a:latin typeface="Century" panose="02040604050505020304" pitchFamily="18" charset="0"/>
              <a:ea typeface="ＤＦ平成ゴシック体W5" panose="020B0509000000000000" pitchFamily="49" charset="-128"/>
              <a:cs typeface="Arial Unicode MS"/>
            </a:endParaRPr>
          </a:p>
          <a:p>
            <a:pPr algn="just" defTabSz="914400"/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会場：高島市働く女性の家（ゆめぱれっと高島）</a:t>
            </a:r>
            <a:endParaRPr lang="en-US" altLang="ja-JP" sz="1400" kern="100" dirty="0">
              <a:latin typeface="Century" panose="02040604050505020304" pitchFamily="18" charset="0"/>
              <a:ea typeface="ＤＦ平成ゴシック体W5" panose="020B0509000000000000" pitchFamily="49" charset="-128"/>
              <a:cs typeface="Arial Unicode MS"/>
            </a:endParaRPr>
          </a:p>
          <a:p>
            <a:pPr algn="just" defTabSz="914400"/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住所：滋賀県高島市今津町今津</a:t>
            </a:r>
            <a:r>
              <a:rPr 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1640</a:t>
            </a:r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番地</a:t>
            </a:r>
            <a:endParaRPr lang="en-US" altLang="ja-JP" sz="1400" kern="100" dirty="0">
              <a:latin typeface="Century" panose="02040604050505020304" pitchFamily="18" charset="0"/>
              <a:ea typeface="ＤＦ平成ゴシック体W5" panose="020B0509000000000000" pitchFamily="49" charset="-128"/>
              <a:cs typeface="Arial Unicode MS"/>
            </a:endParaRPr>
          </a:p>
          <a:p>
            <a:pPr algn="just" defTabSz="914400"/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電話</a:t>
            </a:r>
            <a:r>
              <a:rPr lang="en-US" altLang="ja-JP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/</a:t>
            </a:r>
            <a:r>
              <a:rPr 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FAX </a:t>
            </a:r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：</a:t>
            </a:r>
            <a:r>
              <a:rPr 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 0740-22-5775</a:t>
            </a:r>
          </a:p>
          <a:p>
            <a:pPr algn="just" defTabSz="914400"/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Arial Unicode MS"/>
              </a:rPr>
              <a:t>　　　　　　</a:t>
            </a:r>
            <a:r>
              <a:rPr lang="en-US" altLang="ja-JP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9:00~17:00(</a:t>
            </a:r>
            <a:r>
              <a:rPr lang="ja-JP" altLang="en-US" sz="1400" kern="100" dirty="0">
                <a:latin typeface="Century" panose="02040604050505020304" pitchFamily="18" charset="0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日・月・祝閉館）</a:t>
            </a:r>
            <a:endParaRPr lang="en-US" altLang="ja-JP" sz="1400" kern="100" dirty="0"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  <a:p>
            <a:pPr algn="just" defTabSz="914400"/>
            <a:endParaRPr lang="en-US" altLang="ja-JP" sz="1400" kern="100" dirty="0">
              <a:latin typeface="Century" panose="02040604050505020304" pitchFamily="18" charset="0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51946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730</Words>
  <Application>Microsoft Office PowerPoint</Application>
  <PresentationFormat>ユーザー設定</PresentationFormat>
  <Paragraphs>73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P丸ゴシック体E</vt:lpstr>
      <vt:lpstr>AR丸ゴシック体E</vt:lpstr>
      <vt:lpstr>ＤＦ平成ゴシック体W5</vt:lpstr>
      <vt:lpstr>HG丸ｺﾞｼｯｸM-PRO</vt:lpstr>
      <vt:lpstr>Meiryo UI</vt:lpstr>
      <vt:lpstr>メイリオ</vt:lpstr>
      <vt:lpstr>Arial</vt:lpstr>
      <vt:lpstr>Calibri</vt:lpstr>
      <vt:lpstr>Calibri Light</vt:lpstr>
      <vt:lpstr>Century</vt:lpstr>
      <vt:lpstr>1_ガイド入りテンプレートサンプル20130531三木さん</vt:lpstr>
      <vt:lpstr>JSPOP文字作成ﾂｰﾙ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2016-07-28T23:11:19Z</dcterms:created>
  <dcterms:modified xsi:type="dcterms:W3CDTF">2021-07-06T02:37:59Z</dcterms:modified>
</cp:coreProperties>
</file>